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5" r:id="rId5"/>
    <p:sldId id="262" r:id="rId6"/>
    <p:sldId id="261" r:id="rId7"/>
    <p:sldId id="267" r:id="rId8"/>
    <p:sldId id="268" r:id="rId9"/>
    <p:sldId id="263" r:id="rId10"/>
    <p:sldId id="266" r:id="rId11"/>
    <p:sldId id="25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78480E-81C9-47BE-8D8F-EF58791386C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42D7F7-17FF-4C87-B381-B2A39F91065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4419600" cy="1600327"/>
          </a:xfrm>
        </p:spPr>
        <p:txBody>
          <a:bodyPr/>
          <a:lstStyle/>
          <a:p>
            <a:r>
              <a:rPr lang="en-US" dirty="0" smtClean="0"/>
              <a:t>Searching for the Youngest </a:t>
            </a:r>
            <a:r>
              <a:rPr lang="en-US" dirty="0" err="1" smtClean="0"/>
              <a:t>Exoplanets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4419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Jacob N. McLane</a:t>
            </a:r>
          </a:p>
          <a:p>
            <a:r>
              <a:rPr lang="en-US" sz="3400" dirty="0" smtClean="0"/>
              <a:t>Northern Arizona University</a:t>
            </a:r>
          </a:p>
          <a:p>
            <a:r>
              <a:rPr lang="en-US" sz="3400" dirty="0" smtClean="0"/>
              <a:t>Dr. Lisa Prato</a:t>
            </a:r>
          </a:p>
          <a:p>
            <a:r>
              <a:rPr lang="en-US" sz="3400" dirty="0" smtClean="0"/>
              <a:t>Lowell Observatory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267" y="1600200"/>
            <a:ext cx="1389506" cy="2394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65" t="14677" r="15740" b="39820"/>
          <a:stretch/>
        </p:blipFill>
        <p:spPr>
          <a:xfrm>
            <a:off x="5045937" y="4170608"/>
            <a:ext cx="1975632" cy="1533134"/>
          </a:xfrm>
          <a:prstGeom prst="rect">
            <a:avLst/>
          </a:prstGeom>
        </p:spPr>
      </p:pic>
      <p:pic>
        <p:nvPicPr>
          <p:cNvPr id="7" name="Picture 6" descr="arizo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11" y="1600200"/>
            <a:ext cx="1343685" cy="239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34" y="4343400"/>
            <a:ext cx="1885948" cy="15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amount of data still to be reduced</a:t>
            </a:r>
          </a:p>
          <a:p>
            <a:pPr lvl="1"/>
            <a:r>
              <a:rPr lang="en-US" dirty="0" smtClean="0"/>
              <a:t>Includes both host candidates and new targets</a:t>
            </a:r>
          </a:p>
          <a:p>
            <a:r>
              <a:rPr lang="en-US" dirty="0" smtClean="0"/>
              <a:t>Continuing the survey</a:t>
            </a:r>
          </a:p>
        </p:txBody>
      </p:sp>
    </p:spTree>
    <p:extLst>
      <p:ext uri="{BB962C8B-B14F-4D97-AF65-F5344CB8AC3E}">
        <p14:creationId xmlns:p14="http://schemas.microsoft.com/office/powerpoint/2010/main" val="2506107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Christopher Crockett</a:t>
            </a:r>
          </a:p>
          <a:p>
            <a:r>
              <a:rPr lang="en-US" dirty="0" smtClean="0"/>
              <a:t>Dr. Cristopher Johns-Krull</a:t>
            </a:r>
          </a:p>
          <a:p>
            <a:r>
              <a:rPr lang="en-US" dirty="0" smtClean="0"/>
              <a:t>Wei Chen</a:t>
            </a:r>
          </a:p>
          <a:p>
            <a:r>
              <a:rPr lang="en-US" dirty="0" smtClean="0"/>
              <a:t>NASA </a:t>
            </a:r>
          </a:p>
          <a:p>
            <a:r>
              <a:rPr lang="en-US" dirty="0" smtClean="0"/>
              <a:t>Arizona Space Grant Consortium</a:t>
            </a:r>
          </a:p>
          <a:p>
            <a:r>
              <a:rPr lang="en-US" dirty="0" smtClean="0"/>
              <a:t>NAU Space Grant</a:t>
            </a:r>
            <a:endParaRPr lang="en-US" dirty="0"/>
          </a:p>
          <a:p>
            <a:r>
              <a:rPr lang="en-US" dirty="0" smtClean="0"/>
              <a:t>Dr. Lisa Prato</a:t>
            </a:r>
          </a:p>
        </p:txBody>
      </p:sp>
    </p:spTree>
    <p:extLst>
      <p:ext uri="{BB962C8B-B14F-4D97-AF65-F5344CB8AC3E}">
        <p14:creationId xmlns:p14="http://schemas.microsoft.com/office/powerpoint/2010/main" val="48005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1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Young (~2 </a:t>
            </a:r>
            <a:r>
              <a:rPr lang="en-US" dirty="0" err="1" smtClean="0"/>
              <a:t>Myr</a:t>
            </a:r>
            <a:r>
              <a:rPr lang="en-US" dirty="0" smtClean="0"/>
              <a:t>) Planet Hosts</a:t>
            </a:r>
          </a:p>
          <a:p>
            <a:r>
              <a:rPr lang="en-US" dirty="0" smtClean="0"/>
              <a:t>Refine Planetary Formation and Evolution</a:t>
            </a:r>
          </a:p>
          <a:p>
            <a:r>
              <a:rPr lang="en-US" dirty="0" smtClean="0"/>
              <a:t>Few examples of planets around young stars</a:t>
            </a:r>
          </a:p>
          <a:p>
            <a:pPr lvl="1"/>
            <a:r>
              <a:rPr lang="en-US" dirty="0" smtClean="0"/>
              <a:t>Most found through direct imaging</a:t>
            </a:r>
          </a:p>
          <a:p>
            <a:pPr lvl="1"/>
            <a:r>
              <a:rPr lang="en-US" dirty="0" smtClean="0"/>
              <a:t>Ages of 10’s of </a:t>
            </a:r>
            <a:r>
              <a:rPr lang="en-US" dirty="0" err="1" smtClean="0"/>
              <a:t>Myr</a:t>
            </a:r>
            <a:endParaRPr lang="en-US" dirty="0"/>
          </a:p>
          <a:p>
            <a:r>
              <a:rPr lang="en-US" dirty="0" smtClean="0"/>
              <a:t>Radial Velocity (RV) Survey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191000"/>
            <a:ext cx="4938275" cy="2422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17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Marois</a:t>
            </a:r>
            <a:r>
              <a:rPr lang="en-US" dirty="0" smtClean="0"/>
              <a:t> et al.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 formation regions are distant (&gt;100 pc)</a:t>
            </a:r>
          </a:p>
          <a:p>
            <a:r>
              <a:rPr lang="en-US" dirty="0" smtClean="0"/>
              <a:t>Faint, especially in visible wavelengths, because of extinction</a:t>
            </a:r>
          </a:p>
          <a:p>
            <a:r>
              <a:rPr lang="en-US" dirty="0" smtClean="0"/>
              <a:t>Strong magnetic fields, massive </a:t>
            </a:r>
            <a:r>
              <a:rPr lang="en-US" dirty="0" err="1"/>
              <a:t>s</a:t>
            </a:r>
            <a:r>
              <a:rPr lang="en-US" dirty="0" err="1" smtClean="0"/>
              <a:t>tarspots</a:t>
            </a:r>
            <a:endParaRPr lang="en-US" dirty="0" smtClean="0"/>
          </a:p>
          <a:p>
            <a:r>
              <a:rPr lang="en-US" dirty="0" smtClean="0"/>
              <a:t>Circumstellar disks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rt_rend_Ttaur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810" y="3657600"/>
            <a:ext cx="5412990" cy="30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6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longer integration times</a:t>
            </a:r>
          </a:p>
          <a:p>
            <a:r>
              <a:rPr lang="en-US" dirty="0" smtClean="0"/>
              <a:t>Observe the targets at </a:t>
            </a:r>
          </a:p>
          <a:p>
            <a:pPr marL="0" indent="0">
              <a:buNone/>
            </a:pPr>
            <a:r>
              <a:rPr lang="en-US" dirty="0" smtClean="0"/>
              <a:t>    multiple wavelengths</a:t>
            </a:r>
            <a:endParaRPr lang="en-US" dirty="0"/>
          </a:p>
        </p:txBody>
      </p:sp>
      <p:pic>
        <p:nvPicPr>
          <p:cNvPr id="4" name="Picture 3" descr="relative_flu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873" y="1981200"/>
            <a:ext cx="4223766" cy="46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3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525963"/>
          </a:xfrm>
        </p:spPr>
        <p:txBody>
          <a:bodyPr/>
          <a:lstStyle/>
          <a:p>
            <a:r>
              <a:rPr lang="en-US" sz="2400" dirty="0" smtClean="0"/>
              <a:t>2.7 Meter Harlan J. </a:t>
            </a:r>
            <a:r>
              <a:rPr lang="en-US" sz="2400" dirty="0"/>
              <a:t>Smith </a:t>
            </a:r>
            <a:r>
              <a:rPr lang="en-US" sz="2400" dirty="0" smtClean="0"/>
              <a:t>Telescope at McDonald Observatory</a:t>
            </a:r>
          </a:p>
          <a:p>
            <a:r>
              <a:rPr lang="en-US" sz="2400" dirty="0" smtClean="0"/>
              <a:t>Remote Observation with NASA </a:t>
            </a:r>
            <a:r>
              <a:rPr lang="en-US" sz="2400" dirty="0"/>
              <a:t>Infrared Telescope Facility (IRTF)</a:t>
            </a: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2315062"/>
            <a:ext cx="4038600" cy="3924837"/>
          </a:xfrm>
        </p:spPr>
      </p:pic>
      <p:sp>
        <p:nvSpPr>
          <p:cNvPr id="9" name="TextBox 8"/>
          <p:cNvSpPr txBox="1"/>
          <p:nvPr/>
        </p:nvSpPr>
        <p:spPr>
          <a:xfrm>
            <a:off x="5334000" y="6239899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Credit: McDonald Observatory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4038601"/>
            <a:ext cx="3886200" cy="2201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6239899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Credit: Taylor S. </a:t>
            </a:r>
            <a:r>
              <a:rPr lang="en-US" sz="1600" dirty="0" err="1" smtClean="0"/>
              <a:t>Chonis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761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Near Infrared Spectrograph (NIRSPEC) at Keck II</a:t>
            </a:r>
          </a:p>
          <a:p>
            <a:r>
              <a:rPr lang="en-US" sz="2400" dirty="0" smtClean="0"/>
              <a:t>CSHELL at NASA’s IRTF</a:t>
            </a:r>
          </a:p>
          <a:p>
            <a:r>
              <a:rPr lang="en-US" sz="2400" dirty="0" smtClean="0"/>
              <a:t>NIRSPEC  data were reduced with REDSPEC</a:t>
            </a:r>
          </a:p>
          <a:p>
            <a:r>
              <a:rPr lang="en-US" sz="2400" dirty="0" smtClean="0"/>
              <a:t>CSHELL data were reduced using code from Dr.  Chris Crockett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617337"/>
            <a:ext cx="4387156" cy="299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1803" y="6228804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Credit: W.M. Keck Observatory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134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Process</a:t>
            </a:r>
            <a:endParaRPr lang="en-US" dirty="0"/>
          </a:p>
        </p:txBody>
      </p:sp>
      <p:pic>
        <p:nvPicPr>
          <p:cNvPr id="32" name="Content Placeholder 31" descr="reduction plot.pd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" t="131" b="-64"/>
          <a:stretch/>
        </p:blipFill>
        <p:spPr>
          <a:xfrm>
            <a:off x="1066800" y="1427602"/>
            <a:ext cx="7010400" cy="5152287"/>
          </a:xfrm>
        </p:spPr>
      </p:pic>
    </p:spTree>
    <p:extLst>
      <p:ext uri="{BB962C8B-B14F-4D97-AF65-F5344CB8AC3E}">
        <p14:creationId xmlns:p14="http://schemas.microsoft.com/office/powerpoint/2010/main" val="12616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Tau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9.49329 Day Orbital Period</a:t>
            </a:r>
            <a:endParaRPr lang="en-US" dirty="0"/>
          </a:p>
        </p:txBody>
      </p:sp>
      <p:pic>
        <p:nvPicPr>
          <p:cNvPr id="8" name="Content Placeholder 7" descr="ci_color1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8250" r="10059" b="47245"/>
          <a:stretch/>
        </p:blipFill>
        <p:spPr>
          <a:xfrm>
            <a:off x="2819400" y="990600"/>
            <a:ext cx="6175981" cy="4717674"/>
          </a:xfrm>
        </p:spPr>
      </p:pic>
    </p:spTree>
    <p:extLst>
      <p:ext uri="{BB962C8B-B14F-4D97-AF65-F5344CB8AC3E}">
        <p14:creationId xmlns:p14="http://schemas.microsoft.com/office/powerpoint/2010/main" val="244659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0"/>
            <a:ext cx="2377440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PTFO 8-8695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352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 Day Orbital Period</a:t>
            </a:r>
          </a:p>
          <a:p>
            <a:r>
              <a:rPr lang="en-US" dirty="0"/>
              <a:t>v</a:t>
            </a:r>
            <a:r>
              <a:rPr lang="en-US" dirty="0" smtClean="0"/>
              <a:t>an </a:t>
            </a:r>
            <a:r>
              <a:rPr lang="en-US" dirty="0" err="1" smtClean="0"/>
              <a:t>Eyken</a:t>
            </a:r>
            <a:r>
              <a:rPr lang="en-US" dirty="0" smtClean="0"/>
              <a:t> et al. 2012</a:t>
            </a:r>
            <a:endParaRPr lang="en-US" dirty="0"/>
          </a:p>
        </p:txBody>
      </p:sp>
      <p:pic>
        <p:nvPicPr>
          <p:cNvPr id="8" name="Content Placeholder 7" descr="ptfo_plot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7" t="8781" r="13823" b="8781"/>
          <a:stretch/>
        </p:blipFill>
        <p:spPr>
          <a:xfrm>
            <a:off x="3657600" y="34933"/>
            <a:ext cx="4270835" cy="6672951"/>
          </a:xfrm>
        </p:spPr>
      </p:pic>
    </p:spTree>
    <p:extLst>
      <p:ext uri="{BB962C8B-B14F-4D97-AF65-F5344CB8AC3E}">
        <p14:creationId xmlns:p14="http://schemas.microsoft.com/office/powerpoint/2010/main" val="97428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1429</TotalTime>
  <Words>244</Words>
  <Application>Microsoft Macintosh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Searching for the Youngest Exoplanets</vt:lpstr>
      <vt:lpstr>Our Project</vt:lpstr>
      <vt:lpstr>Complications</vt:lpstr>
      <vt:lpstr>Solutions</vt:lpstr>
      <vt:lpstr>Data Gathering</vt:lpstr>
      <vt:lpstr>Data Reduction</vt:lpstr>
      <vt:lpstr>Fitting Process</vt:lpstr>
      <vt:lpstr>CI Tau</vt:lpstr>
      <vt:lpstr>PTFO 8-8695</vt:lpstr>
      <vt:lpstr>Going Forward</vt:lpstr>
      <vt:lpstr>Acknowledgements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the Youngest Planets</dc:title>
  <dc:creator>Jacob</dc:creator>
  <cp:lastModifiedBy>Jacob McLane</cp:lastModifiedBy>
  <cp:revision>42</cp:revision>
  <dcterms:created xsi:type="dcterms:W3CDTF">2014-03-06T06:24:25Z</dcterms:created>
  <dcterms:modified xsi:type="dcterms:W3CDTF">2014-04-02T21:45:31Z</dcterms:modified>
</cp:coreProperties>
</file>